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0" r:id="rId2"/>
    <p:sldId id="265" r:id="rId3"/>
    <p:sldId id="266" r:id="rId4"/>
    <p:sldId id="272" r:id="rId5"/>
    <p:sldId id="282" r:id="rId6"/>
    <p:sldId id="273" r:id="rId7"/>
    <p:sldId id="274" r:id="rId8"/>
    <p:sldId id="275" r:id="rId9"/>
    <p:sldId id="27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78524" autoAdjust="0"/>
  </p:normalViewPr>
  <p:slideViewPr>
    <p:cSldViewPr snapToGrid="0">
      <p:cViewPr varScale="1">
        <p:scale>
          <a:sx n="55" d="100"/>
          <a:sy n="55" d="100"/>
        </p:scale>
        <p:origin x="124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57A66-E493-4D60-88AF-9DA71B7644C1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B525B-B2F3-4B50-9949-2BD0C5988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8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8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7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38 Paper charts &amp; 38 ENC cells was declared by MOT;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8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57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1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9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20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BC9CE-5785-4D1B-BB6D-7F6FA56FA0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13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ABF6F-FF88-47B3-A76B-B5CC589B652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8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0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0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4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60"/>
          <p:cNvGrpSpPr>
            <a:grpSpLocks/>
          </p:cNvGrpSpPr>
          <p:nvPr userDrawn="1"/>
        </p:nvGrpSpPr>
        <p:grpSpPr bwMode="auto">
          <a:xfrm>
            <a:off x="0" y="4876800"/>
            <a:ext cx="12192000" cy="1814513"/>
            <a:chOff x="1" y="4876801"/>
            <a:chExt cx="12192000" cy="1814286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4876801"/>
              <a:ext cx="12192000" cy="181428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5" name="Group 62"/>
            <p:cNvGrpSpPr>
              <a:grpSpLocks/>
            </p:cNvGrpSpPr>
            <p:nvPr userDrawn="1"/>
          </p:nvGrpSpPr>
          <p:grpSpPr bwMode="auto">
            <a:xfrm flipV="1">
              <a:off x="112714" y="4956149"/>
              <a:ext cx="11899900" cy="111111"/>
              <a:chOff x="112714" y="5468689"/>
              <a:chExt cx="11899900" cy="116630"/>
            </a:xfrm>
          </p:grpSpPr>
          <p:sp>
            <p:nvSpPr>
              <p:cNvPr id="50" name="Rounded Rectangle 49"/>
              <p:cNvSpPr/>
              <p:nvPr userDrawn="1"/>
            </p:nvSpPr>
            <p:spPr>
              <a:xfrm>
                <a:off x="11271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1" name="Rounded Rectangle 50"/>
              <p:cNvSpPr/>
              <p:nvPr userDrawn="1"/>
            </p:nvSpPr>
            <p:spPr>
              <a:xfrm>
                <a:off x="38258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2" name="Rounded Rectangle 51"/>
              <p:cNvSpPr/>
              <p:nvPr userDrawn="1"/>
            </p:nvSpPr>
            <p:spPr>
              <a:xfrm>
                <a:off x="65405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3" name="Rounded Rectangle 52"/>
              <p:cNvSpPr/>
              <p:nvPr userDrawn="1"/>
            </p:nvSpPr>
            <p:spPr>
              <a:xfrm>
                <a:off x="93345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4" name="Rounded Rectangle 53"/>
              <p:cNvSpPr/>
              <p:nvPr userDrawn="1"/>
            </p:nvSpPr>
            <p:spPr>
              <a:xfrm>
                <a:off x="121920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5" name="Rounded Rectangle 54"/>
              <p:cNvSpPr/>
              <p:nvPr userDrawn="1"/>
            </p:nvSpPr>
            <p:spPr>
              <a:xfrm>
                <a:off x="1489076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6" name="Rounded Rectangle 55"/>
              <p:cNvSpPr/>
              <p:nvPr userDrawn="1"/>
            </p:nvSpPr>
            <p:spPr>
              <a:xfrm>
                <a:off x="177958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7" name="Rounded Rectangle 56"/>
              <p:cNvSpPr/>
              <p:nvPr userDrawn="1"/>
            </p:nvSpPr>
            <p:spPr>
              <a:xfrm>
                <a:off x="205898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8" name="Rounded Rectangle 57"/>
              <p:cNvSpPr/>
              <p:nvPr userDrawn="1"/>
            </p:nvSpPr>
            <p:spPr>
              <a:xfrm>
                <a:off x="236220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59" name="Rounded Rectangle 58"/>
              <p:cNvSpPr/>
              <p:nvPr userDrawn="1"/>
            </p:nvSpPr>
            <p:spPr>
              <a:xfrm>
                <a:off x="2632076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0" name="Rounded Rectangle 59"/>
              <p:cNvSpPr/>
              <p:nvPr userDrawn="1"/>
            </p:nvSpPr>
            <p:spPr>
              <a:xfrm>
                <a:off x="290353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1" name="Rounded Rectangle 60"/>
              <p:cNvSpPr/>
              <p:nvPr userDrawn="1"/>
            </p:nvSpPr>
            <p:spPr>
              <a:xfrm>
                <a:off x="318293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2" name="Rounded Rectangle 61"/>
              <p:cNvSpPr/>
              <p:nvPr userDrawn="1"/>
            </p:nvSpPr>
            <p:spPr>
              <a:xfrm>
                <a:off x="346868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3" name="Rounded Rectangle 62"/>
              <p:cNvSpPr/>
              <p:nvPr userDrawn="1"/>
            </p:nvSpPr>
            <p:spPr>
              <a:xfrm>
                <a:off x="3738564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4" name="Rounded Rectangle 63"/>
              <p:cNvSpPr/>
              <p:nvPr userDrawn="1"/>
            </p:nvSpPr>
            <p:spPr>
              <a:xfrm>
                <a:off x="401161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5" name="Rounded Rectangle 64"/>
              <p:cNvSpPr/>
              <p:nvPr userDrawn="1"/>
            </p:nvSpPr>
            <p:spPr>
              <a:xfrm>
                <a:off x="429101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6" name="Rounded Rectangle 65"/>
              <p:cNvSpPr/>
              <p:nvPr userDrawn="1"/>
            </p:nvSpPr>
            <p:spPr>
              <a:xfrm>
                <a:off x="458946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7" name="Rounded Rectangle 66"/>
              <p:cNvSpPr/>
              <p:nvPr userDrawn="1"/>
            </p:nvSpPr>
            <p:spPr>
              <a:xfrm>
                <a:off x="485933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8" name="Rounded Rectangle 67"/>
              <p:cNvSpPr/>
              <p:nvPr userDrawn="1"/>
            </p:nvSpPr>
            <p:spPr>
              <a:xfrm>
                <a:off x="513080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9" name="Rounded Rectangle 68"/>
              <p:cNvSpPr/>
              <p:nvPr userDrawn="1"/>
            </p:nvSpPr>
            <p:spPr>
              <a:xfrm>
                <a:off x="541020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0" name="Rounded Rectangle 69"/>
              <p:cNvSpPr/>
              <p:nvPr userDrawn="1"/>
            </p:nvSpPr>
            <p:spPr>
              <a:xfrm>
                <a:off x="569595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1" name="Rounded Rectangle 70"/>
              <p:cNvSpPr/>
              <p:nvPr userDrawn="1"/>
            </p:nvSpPr>
            <p:spPr>
              <a:xfrm>
                <a:off x="5965826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2" name="Rounded Rectangle 71"/>
              <p:cNvSpPr/>
              <p:nvPr userDrawn="1"/>
            </p:nvSpPr>
            <p:spPr>
              <a:xfrm>
                <a:off x="6256339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3" name="Rounded Rectangle 72"/>
              <p:cNvSpPr/>
              <p:nvPr userDrawn="1"/>
            </p:nvSpPr>
            <p:spPr>
              <a:xfrm>
                <a:off x="6535739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4" name="Rounded Rectangle 73"/>
              <p:cNvSpPr/>
              <p:nvPr userDrawn="1"/>
            </p:nvSpPr>
            <p:spPr>
              <a:xfrm>
                <a:off x="683895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5" name="Rounded Rectangle 74"/>
              <p:cNvSpPr/>
              <p:nvPr userDrawn="1"/>
            </p:nvSpPr>
            <p:spPr>
              <a:xfrm>
                <a:off x="7108826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6" name="Rounded Rectangle 75"/>
              <p:cNvSpPr/>
              <p:nvPr userDrawn="1"/>
            </p:nvSpPr>
            <p:spPr>
              <a:xfrm>
                <a:off x="7380289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7" name="Rounded Rectangle 76"/>
              <p:cNvSpPr/>
              <p:nvPr userDrawn="1"/>
            </p:nvSpPr>
            <p:spPr>
              <a:xfrm>
                <a:off x="7659689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8" name="Rounded Rectangle 77"/>
              <p:cNvSpPr/>
              <p:nvPr userDrawn="1"/>
            </p:nvSpPr>
            <p:spPr>
              <a:xfrm>
                <a:off x="7945439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9" name="Rounded Rectangle 78"/>
              <p:cNvSpPr/>
              <p:nvPr userDrawn="1"/>
            </p:nvSpPr>
            <p:spPr>
              <a:xfrm>
                <a:off x="8215314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0" name="Rounded Rectangle 79"/>
              <p:cNvSpPr/>
              <p:nvPr userDrawn="1"/>
            </p:nvSpPr>
            <p:spPr>
              <a:xfrm>
                <a:off x="848836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1" name="Rounded Rectangle 80"/>
              <p:cNvSpPr/>
              <p:nvPr userDrawn="1"/>
            </p:nvSpPr>
            <p:spPr>
              <a:xfrm>
                <a:off x="876776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2" name="Rounded Rectangle 81"/>
              <p:cNvSpPr/>
              <p:nvPr userDrawn="1"/>
            </p:nvSpPr>
            <p:spPr>
              <a:xfrm>
                <a:off x="907256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3" name="Rounded Rectangle 82"/>
              <p:cNvSpPr/>
              <p:nvPr userDrawn="1"/>
            </p:nvSpPr>
            <p:spPr>
              <a:xfrm>
                <a:off x="9374189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4" name="Rounded Rectangle 83"/>
              <p:cNvSpPr/>
              <p:nvPr userDrawn="1"/>
            </p:nvSpPr>
            <p:spPr>
              <a:xfrm>
                <a:off x="9644064" y="5468689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5" name="Rounded Rectangle 84"/>
              <p:cNvSpPr/>
              <p:nvPr userDrawn="1"/>
            </p:nvSpPr>
            <p:spPr>
              <a:xfrm>
                <a:off x="991711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6" name="Rounded Rectangle 85"/>
              <p:cNvSpPr/>
              <p:nvPr userDrawn="1"/>
            </p:nvSpPr>
            <p:spPr>
              <a:xfrm>
                <a:off x="1019651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7" name="Rounded Rectangle 86"/>
              <p:cNvSpPr/>
              <p:nvPr userDrawn="1"/>
            </p:nvSpPr>
            <p:spPr>
              <a:xfrm>
                <a:off x="10482264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8" name="Rounded Rectangle 87"/>
              <p:cNvSpPr/>
              <p:nvPr userDrawn="1"/>
            </p:nvSpPr>
            <p:spPr>
              <a:xfrm>
                <a:off x="10752139" y="5468689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9" name="Rounded Rectangle 88"/>
              <p:cNvSpPr/>
              <p:nvPr userDrawn="1"/>
            </p:nvSpPr>
            <p:spPr>
              <a:xfrm>
                <a:off x="1102360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90" name="Rounded Rectangle 89"/>
              <p:cNvSpPr/>
              <p:nvPr userDrawn="1"/>
            </p:nvSpPr>
            <p:spPr>
              <a:xfrm>
                <a:off x="11303001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91" name="Rounded Rectangle 90"/>
              <p:cNvSpPr/>
              <p:nvPr userDrawn="1"/>
            </p:nvSpPr>
            <p:spPr>
              <a:xfrm>
                <a:off x="11617326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92" name="Rounded Rectangle 91"/>
              <p:cNvSpPr/>
              <p:nvPr userDrawn="1"/>
            </p:nvSpPr>
            <p:spPr>
              <a:xfrm>
                <a:off x="11896726" y="5468689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6" name="Group 63"/>
            <p:cNvGrpSpPr>
              <a:grpSpLocks/>
            </p:cNvGrpSpPr>
            <p:nvPr userDrawn="1"/>
          </p:nvGrpSpPr>
          <p:grpSpPr bwMode="auto">
            <a:xfrm flipV="1">
              <a:off x="112714" y="6495830"/>
              <a:ext cx="11899900" cy="111111"/>
              <a:chOff x="112714" y="5468363"/>
              <a:chExt cx="11899900" cy="116630"/>
            </a:xfrm>
          </p:grpSpPr>
          <p:sp>
            <p:nvSpPr>
              <p:cNvPr id="7" name="Rounded Rectangle 6"/>
              <p:cNvSpPr/>
              <p:nvPr userDrawn="1"/>
            </p:nvSpPr>
            <p:spPr>
              <a:xfrm>
                <a:off x="11271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" name="Rounded Rectangle 7"/>
              <p:cNvSpPr/>
              <p:nvPr userDrawn="1"/>
            </p:nvSpPr>
            <p:spPr>
              <a:xfrm>
                <a:off x="38258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9" name="Rounded Rectangle 8"/>
              <p:cNvSpPr/>
              <p:nvPr userDrawn="1"/>
            </p:nvSpPr>
            <p:spPr>
              <a:xfrm>
                <a:off x="65405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" name="Rounded Rectangle 9"/>
              <p:cNvSpPr/>
              <p:nvPr userDrawn="1"/>
            </p:nvSpPr>
            <p:spPr>
              <a:xfrm>
                <a:off x="93345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Rounded Rectangle 10"/>
              <p:cNvSpPr/>
              <p:nvPr userDrawn="1"/>
            </p:nvSpPr>
            <p:spPr>
              <a:xfrm>
                <a:off x="121920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Rounded Rectangle 11"/>
              <p:cNvSpPr/>
              <p:nvPr userDrawn="1"/>
            </p:nvSpPr>
            <p:spPr>
              <a:xfrm>
                <a:off x="1489076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177958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05898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5" name="Rounded Rectangle 14"/>
              <p:cNvSpPr/>
              <p:nvPr userDrawn="1"/>
            </p:nvSpPr>
            <p:spPr>
              <a:xfrm>
                <a:off x="236220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6" name="Rounded Rectangle 15"/>
              <p:cNvSpPr/>
              <p:nvPr userDrawn="1"/>
            </p:nvSpPr>
            <p:spPr>
              <a:xfrm>
                <a:off x="2632076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7" name="Rounded Rectangle 16"/>
              <p:cNvSpPr/>
              <p:nvPr userDrawn="1"/>
            </p:nvSpPr>
            <p:spPr>
              <a:xfrm>
                <a:off x="290353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8" name="Rounded Rectangle 17"/>
              <p:cNvSpPr/>
              <p:nvPr userDrawn="1"/>
            </p:nvSpPr>
            <p:spPr>
              <a:xfrm>
                <a:off x="318293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9" name="Rounded Rectangle 18"/>
              <p:cNvSpPr/>
              <p:nvPr userDrawn="1"/>
            </p:nvSpPr>
            <p:spPr>
              <a:xfrm>
                <a:off x="346868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0" name="Rounded Rectangle 19"/>
              <p:cNvSpPr/>
              <p:nvPr userDrawn="1"/>
            </p:nvSpPr>
            <p:spPr>
              <a:xfrm>
                <a:off x="3738564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401161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2" name="Rounded Rectangle 21"/>
              <p:cNvSpPr/>
              <p:nvPr userDrawn="1"/>
            </p:nvSpPr>
            <p:spPr>
              <a:xfrm>
                <a:off x="429101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3" name="Rounded Rectangle 22"/>
              <p:cNvSpPr/>
              <p:nvPr userDrawn="1"/>
            </p:nvSpPr>
            <p:spPr>
              <a:xfrm>
                <a:off x="458946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4" name="Rounded Rectangle 23"/>
              <p:cNvSpPr/>
              <p:nvPr userDrawn="1"/>
            </p:nvSpPr>
            <p:spPr>
              <a:xfrm>
                <a:off x="485933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5" name="Rounded Rectangle 24"/>
              <p:cNvSpPr/>
              <p:nvPr userDrawn="1"/>
            </p:nvSpPr>
            <p:spPr>
              <a:xfrm>
                <a:off x="513080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6" name="Rounded Rectangle 25"/>
              <p:cNvSpPr/>
              <p:nvPr userDrawn="1"/>
            </p:nvSpPr>
            <p:spPr>
              <a:xfrm>
                <a:off x="541020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7" name="Rounded Rectangle 26"/>
              <p:cNvSpPr/>
              <p:nvPr userDrawn="1"/>
            </p:nvSpPr>
            <p:spPr>
              <a:xfrm>
                <a:off x="569595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5965826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9" name="Rounded Rectangle 28"/>
              <p:cNvSpPr/>
              <p:nvPr userDrawn="1"/>
            </p:nvSpPr>
            <p:spPr>
              <a:xfrm>
                <a:off x="6256339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0" name="Rounded Rectangle 29"/>
              <p:cNvSpPr/>
              <p:nvPr userDrawn="1"/>
            </p:nvSpPr>
            <p:spPr>
              <a:xfrm>
                <a:off x="6535739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1" name="Rounded Rectangle 30"/>
              <p:cNvSpPr/>
              <p:nvPr userDrawn="1"/>
            </p:nvSpPr>
            <p:spPr>
              <a:xfrm>
                <a:off x="683895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2" name="Rounded Rectangle 31"/>
              <p:cNvSpPr/>
              <p:nvPr userDrawn="1"/>
            </p:nvSpPr>
            <p:spPr>
              <a:xfrm>
                <a:off x="7108826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ounded Rectangle 32"/>
              <p:cNvSpPr/>
              <p:nvPr userDrawn="1"/>
            </p:nvSpPr>
            <p:spPr>
              <a:xfrm>
                <a:off x="7380289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ounded Rectangle 33"/>
              <p:cNvSpPr/>
              <p:nvPr userDrawn="1"/>
            </p:nvSpPr>
            <p:spPr>
              <a:xfrm>
                <a:off x="7659689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7945439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6" name="Rounded Rectangle 35"/>
              <p:cNvSpPr/>
              <p:nvPr userDrawn="1"/>
            </p:nvSpPr>
            <p:spPr>
              <a:xfrm>
                <a:off x="8215314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7" name="Rounded Rectangle 36"/>
              <p:cNvSpPr/>
              <p:nvPr userDrawn="1"/>
            </p:nvSpPr>
            <p:spPr>
              <a:xfrm>
                <a:off x="848836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8" name="Rounded Rectangle 37"/>
              <p:cNvSpPr/>
              <p:nvPr userDrawn="1"/>
            </p:nvSpPr>
            <p:spPr>
              <a:xfrm>
                <a:off x="876776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9" name="Rounded Rectangle 38"/>
              <p:cNvSpPr/>
              <p:nvPr userDrawn="1"/>
            </p:nvSpPr>
            <p:spPr>
              <a:xfrm>
                <a:off x="907256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0" name="Rounded Rectangle 39"/>
              <p:cNvSpPr/>
              <p:nvPr userDrawn="1"/>
            </p:nvSpPr>
            <p:spPr>
              <a:xfrm>
                <a:off x="9374189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1" name="Rounded Rectangle 40"/>
              <p:cNvSpPr/>
              <p:nvPr userDrawn="1"/>
            </p:nvSpPr>
            <p:spPr>
              <a:xfrm>
                <a:off x="9644064" y="5468363"/>
                <a:ext cx="117475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2" name="Rounded Rectangle 41"/>
              <p:cNvSpPr/>
              <p:nvPr userDrawn="1"/>
            </p:nvSpPr>
            <p:spPr>
              <a:xfrm>
                <a:off x="991711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3" name="Rounded Rectangle 42"/>
              <p:cNvSpPr/>
              <p:nvPr userDrawn="1"/>
            </p:nvSpPr>
            <p:spPr>
              <a:xfrm>
                <a:off x="1019651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4" name="Rounded Rectangle 43"/>
              <p:cNvSpPr/>
              <p:nvPr userDrawn="1"/>
            </p:nvSpPr>
            <p:spPr>
              <a:xfrm>
                <a:off x="10482264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5" name="Rounded Rectangle 44"/>
              <p:cNvSpPr/>
              <p:nvPr userDrawn="1"/>
            </p:nvSpPr>
            <p:spPr>
              <a:xfrm>
                <a:off x="10752139" y="5468363"/>
                <a:ext cx="115887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6" name="Rounded Rectangle 45"/>
              <p:cNvSpPr/>
              <p:nvPr userDrawn="1"/>
            </p:nvSpPr>
            <p:spPr>
              <a:xfrm>
                <a:off x="1102360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7" name="Rounded Rectangle 46"/>
              <p:cNvSpPr/>
              <p:nvPr userDrawn="1"/>
            </p:nvSpPr>
            <p:spPr>
              <a:xfrm>
                <a:off x="11303001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8" name="Rounded Rectangle 47"/>
              <p:cNvSpPr/>
              <p:nvPr userDrawn="1"/>
            </p:nvSpPr>
            <p:spPr>
              <a:xfrm>
                <a:off x="11617326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49" name="Rounded Rectangle 48"/>
              <p:cNvSpPr/>
              <p:nvPr userDrawn="1"/>
            </p:nvSpPr>
            <p:spPr>
              <a:xfrm>
                <a:off x="11896726" y="5468363"/>
                <a:ext cx="115888" cy="116630"/>
              </a:xfrm>
              <a:prstGeom prst="roundRect">
                <a:avLst/>
              </a:prstGeom>
              <a:solidFill>
                <a:srgbClr val="1A42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93" name="Rectangle 92"/>
          <p:cNvSpPr/>
          <p:nvPr userDrawn="1"/>
        </p:nvSpPr>
        <p:spPr>
          <a:xfrm>
            <a:off x="6338888" y="5265738"/>
            <a:ext cx="1720850" cy="1011237"/>
          </a:xfrm>
          <a:prstGeom prst="rect">
            <a:avLst/>
          </a:prstGeom>
          <a:solidFill>
            <a:srgbClr val="15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4" name="Rectangle 93"/>
          <p:cNvSpPr/>
          <p:nvPr userDrawn="1"/>
        </p:nvSpPr>
        <p:spPr>
          <a:xfrm>
            <a:off x="4211638" y="5265738"/>
            <a:ext cx="1720850" cy="1011237"/>
          </a:xfrm>
          <a:prstGeom prst="rect">
            <a:avLst/>
          </a:prstGeom>
          <a:solidFill>
            <a:srgbClr val="15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5" name="Rectangle 94"/>
          <p:cNvSpPr/>
          <p:nvPr userDrawn="1"/>
        </p:nvSpPr>
        <p:spPr>
          <a:xfrm>
            <a:off x="-6350" y="5265738"/>
            <a:ext cx="1720850" cy="1011237"/>
          </a:xfrm>
          <a:prstGeom prst="rect">
            <a:avLst/>
          </a:prstGeom>
          <a:solidFill>
            <a:srgbClr val="15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6" name="Rectangle 95"/>
          <p:cNvSpPr/>
          <p:nvPr userDrawn="1"/>
        </p:nvSpPr>
        <p:spPr>
          <a:xfrm>
            <a:off x="2097088" y="5265738"/>
            <a:ext cx="1720850" cy="1011237"/>
          </a:xfrm>
          <a:prstGeom prst="rect">
            <a:avLst/>
          </a:prstGeom>
          <a:solidFill>
            <a:srgbClr val="15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7" name="Rectangle 96"/>
          <p:cNvSpPr/>
          <p:nvPr userDrawn="1"/>
        </p:nvSpPr>
        <p:spPr>
          <a:xfrm>
            <a:off x="8426450" y="5265738"/>
            <a:ext cx="1720850" cy="1011237"/>
          </a:xfrm>
          <a:prstGeom prst="rect">
            <a:avLst/>
          </a:prstGeom>
          <a:solidFill>
            <a:srgbClr val="15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8" name="Rectangle 97"/>
          <p:cNvSpPr/>
          <p:nvPr userDrawn="1"/>
        </p:nvSpPr>
        <p:spPr>
          <a:xfrm>
            <a:off x="10490200" y="5265738"/>
            <a:ext cx="1719263" cy="1011237"/>
          </a:xfrm>
          <a:prstGeom prst="rect">
            <a:avLst/>
          </a:prstGeom>
          <a:solidFill>
            <a:srgbClr val="15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9" name="Picture 2" descr="C:\Users\dell\Dropbox\PowerPoint Đẹp\Khách hàng của PowerPoint Đẹp\Cá nhân\Anh Nguyễn Khắc Hoàng\Lần 2\New folder\enc haiphong 2.png"/>
          <p:cNvPicPr>
            <a:picLocks noChangeAspect="1" noChangeArrowheads="1"/>
          </p:cNvPicPr>
          <p:nvPr userDrawn="1"/>
        </p:nvPicPr>
        <p:blipFill>
          <a:blip r:embed="rId2"/>
          <a:srcRect b="10674"/>
          <a:stretch>
            <a:fillRect/>
          </a:stretch>
        </p:blipFill>
        <p:spPr bwMode="auto">
          <a:xfrm>
            <a:off x="4211638" y="5265738"/>
            <a:ext cx="172085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2" descr="C:\Users\dell\Dropbox\PowerPoint Đẹp\Khách hàng của PowerPoint Đẹp\Cá nhân\Anh Nguyễn Khắc Hoàng\Lần 2\New folder\anh_cong_truong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097088" y="5265738"/>
            <a:ext cx="1725612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3" descr="C:\Users\dell\Dropbox\PowerPoint Đẹp\Khách hàng của PowerPoint Đẹp\Cá nhân\Anh Nguyễn Khắc Hoàng\Lần 2\New folder\75121119.jpg"/>
          <p:cNvPicPr>
            <a:picLocks noChangeAspect="1" noChangeArrowheads="1"/>
          </p:cNvPicPr>
          <p:nvPr userDrawn="1"/>
        </p:nvPicPr>
        <p:blipFill>
          <a:blip r:embed="rId4"/>
          <a:srcRect l="301" t="12933" r="-301" b="20863"/>
          <a:stretch>
            <a:fillRect/>
          </a:stretch>
        </p:blipFill>
        <p:spPr bwMode="auto">
          <a:xfrm>
            <a:off x="6338888" y="5265738"/>
            <a:ext cx="173355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2" descr="C:\Users\dell\Downloads\1.JPG"/>
          <p:cNvPicPr>
            <a:picLocks noChangeAspect="1" noChangeArrowheads="1"/>
          </p:cNvPicPr>
          <p:nvPr userDrawn="1"/>
        </p:nvPicPr>
        <p:blipFill>
          <a:blip r:embed="rId5"/>
          <a:srcRect l="12347" t="22871"/>
          <a:stretch>
            <a:fillRect/>
          </a:stretch>
        </p:blipFill>
        <p:spPr bwMode="auto">
          <a:xfrm>
            <a:off x="8423275" y="5265738"/>
            <a:ext cx="172402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3" descr="C:\Users\dell\Downloads\2 (1).JPG"/>
          <p:cNvPicPr>
            <a:picLocks noChangeAspect="1" noChangeArrowheads="1"/>
          </p:cNvPicPr>
          <p:nvPr userDrawn="1"/>
        </p:nvPicPr>
        <p:blipFill>
          <a:blip r:embed="rId6"/>
          <a:srcRect t="4547" b="6775"/>
          <a:stretch>
            <a:fillRect/>
          </a:stretch>
        </p:blipFill>
        <p:spPr bwMode="auto">
          <a:xfrm>
            <a:off x="-6350" y="5265738"/>
            <a:ext cx="172085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4" descr="C:\Users\dell\Downloads\IMG_6889.jpg"/>
          <p:cNvPicPr>
            <a:picLocks noChangeAspect="1" noChangeArrowheads="1"/>
          </p:cNvPicPr>
          <p:nvPr userDrawn="1"/>
        </p:nvPicPr>
        <p:blipFill>
          <a:blip r:embed="rId7"/>
          <a:srcRect l="9416" t="14590" r="6226" b="11050"/>
          <a:stretch>
            <a:fillRect/>
          </a:stretch>
        </p:blipFill>
        <p:spPr bwMode="auto">
          <a:xfrm>
            <a:off x="10483850" y="5265738"/>
            <a:ext cx="172085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5" descr="C:\Users\dell\Desktop\DENLONGCHAU.png"/>
          <p:cNvPicPr>
            <a:picLocks noChangeAspect="1" noChangeArrowheads="1"/>
          </p:cNvPicPr>
          <p:nvPr userDrawn="1"/>
        </p:nvPicPr>
        <p:blipFill>
          <a:blip r:embed="rId8"/>
          <a:srcRect b="3854"/>
          <a:stretch>
            <a:fillRect/>
          </a:stretch>
        </p:blipFill>
        <p:spPr bwMode="auto">
          <a:xfrm>
            <a:off x="0" y="125413"/>
            <a:ext cx="375602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14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1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1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8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8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8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3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97B5-C893-4095-8357-5919F9CF5B2F}" type="datetimeFigureOut">
              <a:rPr lang="en-US" smtClean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BA8B4-742B-44F4-91F5-043E26B71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3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557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114246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57498" y="2850204"/>
            <a:ext cx="9144000" cy="1177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/>
              <a:t>Nguyen Phuc CHINH</a:t>
            </a:r>
            <a:endParaRPr lang="en-US" sz="5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05830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440906" y="239485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89204"/>
            <a:ext cx="1214688" cy="121468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20793" y="5237804"/>
            <a:ext cx="1737360" cy="108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6495" y="5255826"/>
            <a:ext cx="1737361" cy="106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5255826"/>
            <a:ext cx="1722855" cy="106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5196787"/>
            <a:ext cx="1795445" cy="1120669"/>
            <a:chOff x="304800" y="1752600"/>
            <a:chExt cx="8686800" cy="422314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942947"/>
              <a:ext cx="2895600" cy="3734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Picture 4" descr="C:\Users\Thuan\Desktop\Hinh tham luan\Quan ly van hanh BHHH\Sua pha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038600"/>
              <a:ext cx="2667000" cy="1937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IMG_0166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52800" y="3962401"/>
              <a:ext cx="2645571" cy="1981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752600"/>
              <a:ext cx="2932843" cy="20299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Z:\Dang tieu\bia sau cong nhan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00800" y="1828800"/>
              <a:ext cx="2590800" cy="20312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994775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3"/>
          <p:cNvSpPr txBox="1">
            <a:spLocks noChangeArrowheads="1"/>
          </p:cNvSpPr>
          <p:nvPr/>
        </p:nvSpPr>
        <p:spPr bwMode="auto">
          <a:xfrm>
            <a:off x="111318" y="723106"/>
            <a:ext cx="10212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HSD - NORTH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564573"/>
            <a:ext cx="12192000" cy="320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595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gray">
          <a:xfrm>
            <a:off x="685800" y="838201"/>
            <a:ext cx="9923114" cy="111408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000" b="1" kern="10" dirty="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A2068"/>
                  </a:gs>
                  <a:gs pos="100000">
                    <a:srgbClr val="2F7ADF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000" b="1" kern="10" dirty="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A2068"/>
                  </a:gs>
                  <a:gs pos="100000">
                    <a:srgbClr val="2F7ADF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000" kern="10" dirty="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A2068"/>
                  </a:gs>
                  <a:gs pos="100000">
                    <a:srgbClr val="2F7ADF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4000" b="1" kern="10" dirty="0">
              <a:ln w="28575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A2068"/>
                  </a:gs>
                  <a:gs pos="100000">
                    <a:srgbClr val="2F7ADF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 bwMode="gray">
          <a:xfrm>
            <a:off x="228600" y="508000"/>
            <a:ext cx="11200346" cy="37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endParaRPr lang="en-US" sz="2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76022" y="2642822"/>
            <a:ext cx="11495093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THANKS FOR LISTENING! </a:t>
            </a:r>
            <a:endParaRPr lang="en-US" sz="44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80008" y="1446799"/>
            <a:ext cx="10515600" cy="6468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Self introduction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942878"/>
              </p:ext>
            </p:extLst>
          </p:nvPr>
        </p:nvGraphicFramePr>
        <p:xfrm>
          <a:off x="1106654" y="2239545"/>
          <a:ext cx="8128000" cy="2743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92843"/>
                <a:gridCol w="5635157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Name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Nguyen Phu</a:t>
                      </a:r>
                      <a:r>
                        <a:rPr lang="en-US" baseline="0" dirty="0" smtClean="0"/>
                        <a:t>c CHINH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Alumni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Vietnam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Organization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Vietnam Maritime</a:t>
                      </a:r>
                      <a:r>
                        <a:rPr lang="en-US" baseline="0" dirty="0" smtClean="0"/>
                        <a:t> Safety – North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Position/Job 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Head</a:t>
                      </a:r>
                      <a:r>
                        <a:rPr lang="en-US" baseline="0" dirty="0" smtClean="0"/>
                        <a:t> of Maritime Safety Department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job 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Aids to Navigation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Hydrographic</a:t>
                      </a:r>
                      <a:r>
                        <a:rPr lang="en-US" baseline="0" dirty="0" smtClean="0"/>
                        <a:t> surveys, Nautical Charts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Pilotage service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9558504" y="2233451"/>
            <a:ext cx="1979562" cy="2752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Please put your photo here!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03" y="2233450"/>
            <a:ext cx="1979562" cy="27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93229" y="1430267"/>
            <a:ext cx="6150616" cy="3457617"/>
            <a:chOff x="685800" y="1828800"/>
            <a:chExt cx="8305800" cy="5181600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0" y="2057400"/>
              <a:ext cx="3733800" cy="4800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3" name="Picture 2" descr="D:\mydoc\web\thong tin\Tong the-2.jpg"/>
            <p:cNvPicPr>
              <a:picLocks noChangeAspect="1" noChangeArrowheads="1"/>
            </p:cNvPicPr>
            <p:nvPr/>
          </p:nvPicPr>
          <p:blipFill>
            <a:blip r:embed="rId7" cstate="print"/>
            <a:srcRect l="3100" t="6894" r="4717" b="6894"/>
            <a:stretch>
              <a:fillRect/>
            </a:stretch>
          </p:blipFill>
          <p:spPr bwMode="auto">
            <a:xfrm>
              <a:off x="4648200" y="1828800"/>
              <a:ext cx="4343400" cy="5181600"/>
            </a:xfrm>
            <a:prstGeom prst="rect">
              <a:avLst/>
            </a:prstGeom>
            <a:noFill/>
            <a:effectLst>
              <a:softEdge rad="317500"/>
            </a:effectLst>
          </p:spPr>
        </p:pic>
        <p:sp>
          <p:nvSpPr>
            <p:cNvPr id="14" name="Curved Left Arrow 13"/>
            <p:cNvSpPr/>
            <p:nvPr/>
          </p:nvSpPr>
          <p:spPr>
            <a:xfrm rot="21191039">
              <a:off x="6703464" y="2393804"/>
              <a:ext cx="685800" cy="257306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24600" y="3657600"/>
              <a:ext cx="990600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VMS-N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33164" y="2224496"/>
            <a:ext cx="547825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rgbClr val="FF0000"/>
                </a:solidFill>
              </a:rPr>
              <a:t>2007 – 2017: </a:t>
            </a:r>
            <a:endParaRPr lang="en-US" sz="25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500" dirty="0" smtClean="0"/>
              <a:t>The </a:t>
            </a:r>
            <a:r>
              <a:rPr lang="en-US" sz="2500" dirty="0"/>
              <a:t>Director of Hydrographic Survey Division – North</a:t>
            </a:r>
          </a:p>
          <a:p>
            <a:pPr algn="just"/>
            <a:r>
              <a:rPr lang="en-US" sz="2500" b="1" dirty="0">
                <a:solidFill>
                  <a:srgbClr val="FF0000"/>
                </a:solidFill>
              </a:rPr>
              <a:t>2018 – Now: </a:t>
            </a:r>
            <a:endParaRPr lang="en-US" sz="25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500" dirty="0" smtClean="0"/>
              <a:t>The </a:t>
            </a:r>
            <a:r>
              <a:rPr lang="en-US" sz="2500" dirty="0"/>
              <a:t>Head of Maritime Safety </a:t>
            </a:r>
            <a:r>
              <a:rPr lang="en-US" sz="2500" dirty="0" smtClean="0"/>
              <a:t>Department of Vietnam Maritime Safety - North</a:t>
            </a:r>
            <a:endParaRPr lang="en-US" sz="25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85776" y="1634478"/>
            <a:ext cx="10515600" cy="64681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Self introduction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76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2748" y="1966378"/>
            <a:ext cx="67859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600" dirty="0" smtClean="0"/>
          </a:p>
          <a:p>
            <a:pPr algn="just"/>
            <a:r>
              <a:rPr lang="en-US" sz="2600" dirty="0" smtClean="0"/>
              <a:t>1. Producing </a:t>
            </a:r>
            <a:r>
              <a:rPr lang="en-US" sz="2600" dirty="0"/>
              <a:t>the Nautical Charts and ENC </a:t>
            </a:r>
            <a:r>
              <a:rPr lang="en-US" sz="2600" dirty="0" smtClean="0"/>
              <a:t>cells:</a:t>
            </a:r>
            <a:endParaRPr lang="en-US" sz="2600" dirty="0"/>
          </a:p>
          <a:p>
            <a:pPr algn="just">
              <a:buFontTx/>
              <a:buChar char="-"/>
            </a:pP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92</a:t>
            </a:r>
            <a:r>
              <a:rPr lang="en-US" sz="2600" dirty="0" smtClean="0"/>
              <a:t> </a:t>
            </a:r>
            <a:r>
              <a:rPr lang="en-US" sz="2600" dirty="0"/>
              <a:t>Paper Charts &amp; </a:t>
            </a:r>
            <a:r>
              <a:rPr lang="en-US" sz="2600" b="1" dirty="0" smtClean="0">
                <a:solidFill>
                  <a:srgbClr val="FF0000"/>
                </a:solidFill>
              </a:rPr>
              <a:t>105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/>
              <a:t>ENC </a:t>
            </a:r>
            <a:r>
              <a:rPr lang="en-US" sz="2600" dirty="0" smtClean="0"/>
              <a:t>cells have been issued;</a:t>
            </a:r>
          </a:p>
          <a:p>
            <a:pPr algn="just">
              <a:buFontTx/>
              <a:buChar char="-"/>
            </a:pP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46</a:t>
            </a:r>
            <a:r>
              <a:rPr lang="en-US" sz="2600" dirty="0" smtClean="0"/>
              <a:t> nautical charts are </a:t>
            </a:r>
            <a:r>
              <a:rPr lang="en-US" sz="2600" dirty="0"/>
              <a:t>under </a:t>
            </a:r>
            <a:r>
              <a:rPr lang="en-US" sz="2600" dirty="0" smtClean="0"/>
              <a:t>compilation.</a:t>
            </a:r>
            <a:endParaRPr lang="en-US" sz="2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33" y="1340077"/>
            <a:ext cx="4386795" cy="5513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79" y="1337840"/>
            <a:ext cx="4359605" cy="5504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62" y="1307979"/>
            <a:ext cx="4231694" cy="5318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33" y="1307977"/>
            <a:ext cx="4360657" cy="5510847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93723" y="1597306"/>
            <a:ext cx="10515600" cy="646814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Key </a:t>
            </a:r>
            <a:r>
              <a:rPr lang="fr-FR" sz="4000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Projects</a:t>
            </a:r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: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9244" y="1966378"/>
            <a:ext cx="67859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600" dirty="0" smtClean="0"/>
          </a:p>
          <a:p>
            <a:pPr algn="just"/>
            <a:r>
              <a:rPr lang="en-US" sz="2600" dirty="0" smtClean="0"/>
              <a:t>2. Maritime Publications:</a:t>
            </a:r>
            <a:endParaRPr lang="en-US" sz="2600" dirty="0"/>
          </a:p>
          <a:p>
            <a:pPr algn="just">
              <a:buFontTx/>
              <a:buChar char="-"/>
            </a:pP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Charts Catalogue;</a:t>
            </a:r>
            <a:endParaRPr lang="en-US" sz="2600" dirty="0" smtClean="0"/>
          </a:p>
          <a:p>
            <a:pPr algn="just">
              <a:buFontTx/>
              <a:buChar char="-"/>
            </a:pP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Quarterly and Annual Summary of Notices To Mariners;</a:t>
            </a:r>
          </a:p>
          <a:p>
            <a:pPr algn="just">
              <a:buFontTx/>
              <a:buChar char="-"/>
            </a:pPr>
            <a:r>
              <a:rPr lang="en-US" sz="2600" dirty="0" smtClean="0"/>
              <a:t> </a:t>
            </a:r>
            <a:r>
              <a:rPr lang="en-US" sz="2600" b="1" dirty="0">
                <a:solidFill>
                  <a:srgbClr val="FF0000"/>
                </a:solidFill>
              </a:rPr>
              <a:t>List of </a:t>
            </a:r>
            <a:r>
              <a:rPr lang="en-US" sz="2600" b="1" dirty="0" smtClean="0">
                <a:solidFill>
                  <a:srgbClr val="FF0000"/>
                </a:solidFill>
              </a:rPr>
              <a:t>Lights;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0219" y="1597306"/>
            <a:ext cx="10515600" cy="646814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Key projects: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11" y="1340630"/>
            <a:ext cx="3884842" cy="5497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885" y="1320648"/>
            <a:ext cx="4120568" cy="5517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2885" y="1191045"/>
            <a:ext cx="4120568" cy="56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0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944696"/>
            <a:ext cx="81686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 smtClean="0"/>
          </a:p>
          <a:p>
            <a:r>
              <a:rPr lang="en-US" sz="2600" dirty="0" smtClean="0"/>
              <a:t>3. Installing </a:t>
            </a:r>
            <a:r>
              <a:rPr lang="en-US" sz="2600" dirty="0"/>
              <a:t>the Automatic Tide gauges on the main ports</a:t>
            </a:r>
          </a:p>
          <a:p>
            <a:pPr marL="342900" indent="-342900">
              <a:buAutoNum type="arabicPeriod"/>
            </a:pPr>
            <a:endParaRPr lang="en-US" sz="2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948" y="2193437"/>
            <a:ext cx="5303520" cy="3977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76" y="2926666"/>
            <a:ext cx="7711440" cy="390735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2524" y="1597306"/>
            <a:ext cx="10515600" cy="646814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Key </a:t>
            </a:r>
            <a:r>
              <a:rPr lang="fr-FR" sz="4000" b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projects</a:t>
            </a:r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: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682" y="2188004"/>
            <a:ext cx="6079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700" dirty="0" smtClean="0"/>
          </a:p>
          <a:p>
            <a:pPr algn="just"/>
            <a:r>
              <a:rPr lang="en-US" sz="2700" dirty="0" smtClean="0"/>
              <a:t>4. </a:t>
            </a:r>
            <a:r>
              <a:rPr lang="en-US" sz="2700" dirty="0"/>
              <a:t>Building up Nautical Charts quality Control system and </a:t>
            </a:r>
            <a:r>
              <a:rPr lang="en-US" sz="2700" dirty="0" smtClean="0"/>
              <a:t>transferring </a:t>
            </a:r>
            <a:r>
              <a:rPr lang="en-US" sz="2700" dirty="0"/>
              <a:t>the some IHO Standards into </a:t>
            </a:r>
            <a:r>
              <a:rPr lang="en-US" sz="2700" dirty="0" smtClean="0"/>
              <a:t>Vietnamese Standards.</a:t>
            </a:r>
            <a:endParaRPr lang="en-US" sz="27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47256" y="1873592"/>
            <a:ext cx="10515600" cy="646814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Key </a:t>
            </a:r>
            <a:r>
              <a:rPr lang="fr-FR" sz="4000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projects</a:t>
            </a:r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: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199" y="1854114"/>
            <a:ext cx="10515600" cy="64681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Lessons learned from CHART Course:</a:t>
            </a:r>
            <a:endParaRPr lang="en-US" sz="3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26670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 smtClean="0"/>
              <a:t>1. Comprehensive knowledge about production, distribution of Nautical Charts;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 smtClean="0"/>
              <a:t>2. Training people is the most important step of nautical charts production flow  chart and it should be first;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 smtClean="0"/>
              <a:t>3. Sharing the information and data could increase the safe navigation and decrease the </a:t>
            </a:r>
            <a:r>
              <a:rPr lang="en-US" smtClean="0"/>
              <a:t>transportation </a:t>
            </a:r>
            <a:r>
              <a:rPr lang="en-US" smtClean="0"/>
              <a:t>expense;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mtClean="0"/>
              <a:t>4. The role of community and networking in safety of navigation,…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694" y="116382"/>
            <a:ext cx="1283262" cy="120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40906" y="305989"/>
            <a:ext cx="5310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40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•"/>
              <a:defRPr sz="3600">
                <a:solidFill>
                  <a:srgbClr val="FFFF00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Char char="•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rgbClr val="FFFF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IHO – NIPPON FOUNDATION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Verdana" panose="020B0604030504040204" pitchFamily="34" charset="0"/>
              </a:rPr>
              <a:t>ALUMNI </a:t>
            </a:r>
            <a:r>
              <a:rPr lang="en-US" altLang="en-US" sz="2400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SEMINAR</a:t>
            </a:r>
            <a:endParaRPr lang="en-GB" altLang="en-US" sz="2400" dirty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17" y="114143"/>
            <a:ext cx="1214688" cy="12146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9764" y="1854112"/>
            <a:ext cx="10515600" cy="646814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</a:t>
            </a:r>
            <a:r>
              <a:rPr lang="fr-FR" sz="40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uggestion for the future:</a:t>
            </a:r>
            <a:endParaRPr lang="en-US" sz="40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9765" y="26670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mtClean="0"/>
              <a:t>1. Keep </a:t>
            </a:r>
            <a:r>
              <a:rPr lang="en-US" dirty="0" smtClean="0"/>
              <a:t>maintaining the Nautical Chart training course for nations are not IHO members, newly IHO members;</a:t>
            </a:r>
          </a:p>
          <a:p>
            <a:pPr marL="0" indent="0" algn="just">
              <a:buNone/>
            </a:pPr>
            <a:r>
              <a:rPr lang="en-US" dirty="0" smtClean="0"/>
              <a:t>2. Nippon </a:t>
            </a:r>
            <a:r>
              <a:rPr lang="en-US" smtClean="0"/>
              <a:t>Foundation </a:t>
            </a:r>
            <a:r>
              <a:rPr lang="en-US" smtClean="0"/>
              <a:t>should fund for CAT A cartographic training course and </a:t>
            </a:r>
            <a:r>
              <a:rPr lang="en-US" dirty="0" smtClean="0"/>
              <a:t>hydrographic survey, specially the CAT A, B hydrographic courses in Japan or other countries;</a:t>
            </a:r>
          </a:p>
          <a:p>
            <a:pPr marL="0" indent="0" algn="just">
              <a:buNone/>
            </a:pPr>
            <a:r>
              <a:rPr lang="en-US" dirty="0" smtClean="0"/>
              <a:t>3. Selecting right person of right organization for training course;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</TotalTime>
  <Words>394</Words>
  <Application>Microsoft Office PowerPoint</Application>
  <PresentationFormat>Widescreen</PresentationFormat>
  <Paragraphs>81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 Self introduction</vt:lpstr>
      <vt:lpstr> Self introduction</vt:lpstr>
      <vt:lpstr>Key Projects:</vt:lpstr>
      <vt:lpstr>Key projects:</vt:lpstr>
      <vt:lpstr>Key projects:</vt:lpstr>
      <vt:lpstr>Key projects:</vt:lpstr>
      <vt:lpstr>Lessons learned from CHART Course:</vt:lpstr>
      <vt:lpstr>Suggestion for the future:</vt:lpstr>
      <vt:lpstr>PowerPoint Presentation</vt:lpstr>
    </vt:vector>
  </TitlesOfParts>
  <Company>IHO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POJ</dc:creator>
  <cp:lastModifiedBy>Duong Nguyen</cp:lastModifiedBy>
  <cp:revision>53</cp:revision>
  <dcterms:created xsi:type="dcterms:W3CDTF">2019-10-04T14:42:16Z</dcterms:created>
  <dcterms:modified xsi:type="dcterms:W3CDTF">2019-10-29T05:56:23Z</dcterms:modified>
</cp:coreProperties>
</file>